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8" r:id="rId13"/>
    <p:sldId id="265" r:id="rId14"/>
    <p:sldId id="266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Constantia" panose="02030602050306030303" pitchFamily="18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5"/>
  </p:normalViewPr>
  <p:slideViewPr>
    <p:cSldViewPr snapToGrid="0">
      <p:cViewPr>
        <p:scale>
          <a:sx n="135" d="100"/>
          <a:sy n="135" d="100"/>
        </p:scale>
        <p:origin x="960" y="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26.emf"/><Relationship Id="rId4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1ff3276b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1ff3276b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1ff3276b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1ff3276b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1ff3276b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1ff3276b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1ec6fdc1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1ec6fdc1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1ec6fdc1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1ec6fdc1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1ff3276b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1ff3276b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ec6fdc1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ec6fdc1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1ff3276b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1ff3276b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1ff3276b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1ff3276b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1ff3276b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1ff3276b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1ff3276b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1ff3276b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4.emf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10.bin"/><Relationship Id="rId5" Type="http://schemas.openxmlformats.org/officeDocument/2006/relationships/image" Target="../media/image28.emf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23.emf"/><Relationship Id="rId4" Type="http://schemas.openxmlformats.org/officeDocument/2006/relationships/image" Target="../media/image27.emf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3471" y="1277508"/>
            <a:ext cx="8520600" cy="15495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270510"/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</a:rPr>
              <a:t> Экспериментальное измерение векторно-фазовой структуры акустического поля вмороженным в лед векторным приемником </a:t>
            </a:r>
            <a:endParaRPr lang="ru-RU" sz="2400" dirty="0">
              <a:solidFill>
                <a:schemeClr val="accent1">
                  <a:lumMod val="50000"/>
                </a:schemeClr>
              </a:solidFill>
              <a:effectLst/>
              <a:latin typeface="Constantia" panose="02030602050306030303" pitchFamily="18" charset="0"/>
              <a:ea typeface="Times New Roman" panose="02020603050405020304" pitchFamily="18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42125"/>
            <a:ext cx="85206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/>
            <a:r>
              <a:rPr lang="ru" sz="2000" u="sng" dirty="0">
                <a:latin typeface="Constantia" panose="02030602050306030303" pitchFamily="18" charset="0"/>
              </a:rPr>
              <a:t>Кнышов А.А.,</a:t>
            </a:r>
            <a:r>
              <a:rPr lang="ru" sz="2000" dirty="0">
                <a:latin typeface="Constantia" panose="02030602050306030303" pitchFamily="18" charset="0"/>
              </a:rPr>
              <a:t> Неверов Б.В., </a:t>
            </a:r>
            <a:r>
              <a:rPr lang="ru-RU" sz="2000" dirty="0">
                <a:latin typeface="Constantia" panose="02030602050306030303" pitchFamily="18" charset="0"/>
              </a:rPr>
              <a:t>Зорин С.С.</a:t>
            </a:r>
            <a:endParaRPr sz="2000" dirty="0">
              <a:latin typeface="Constantia" panose="02030602050306030303" pitchFamily="18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350" y="3626713"/>
            <a:ext cx="2319338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descr="I:\Acoustics\кафедра\набор на 2 курс 2014\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3520" y="3773682"/>
            <a:ext cx="115411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847460" y="4000018"/>
            <a:ext cx="3797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600" b="0" i="0" u="none" strike="noStrike" cap="none" dirty="0">
                <a:solidFill>
                  <a:srgbClr val="000000"/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Физический факультет, </a:t>
            </a:r>
            <a:endParaRPr sz="1600" dirty="0">
              <a:latin typeface="Constantia" panose="02030602050306030303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600" b="0" i="0" u="none" strike="noStrike" cap="none" dirty="0">
                <a:solidFill>
                  <a:srgbClr val="000000"/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кафедра акустики, </a:t>
            </a:r>
            <a:endParaRPr sz="1600" dirty="0">
              <a:latin typeface="Constantia" panose="02030602050306030303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" sz="1600" b="0" i="0" u="none" strike="noStrike" cap="none" dirty="0">
                <a:solidFill>
                  <a:srgbClr val="000000"/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МГУ имени М.В. Ломоносова</a:t>
            </a:r>
            <a:endParaRPr sz="1600" dirty="0">
              <a:latin typeface="Constantia" panose="02030602050306030303" pitchFamily="18" charset="0"/>
            </a:endParaRPr>
          </a:p>
        </p:txBody>
      </p:sp>
      <p:pic>
        <p:nvPicPr>
          <p:cNvPr id="17411" name="Picture 3" descr="Ломоносов-20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1004" y="134257"/>
            <a:ext cx="1165225" cy="1099269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1865085" y="4087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Международная научная конференция студентов, аспирантов и молодых учёных «Ломоносов-2024»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311700" y="143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Дисперсионное уравнение изгибной моды</a:t>
            </a:r>
            <a:endParaRPr sz="2400" dirty="0"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l="1000" r="-998"/>
          <a:stretch/>
        </p:blipFill>
        <p:spPr>
          <a:xfrm>
            <a:off x="186655" y="797186"/>
            <a:ext cx="4787950" cy="26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/>
        </p:nvSpPr>
        <p:spPr>
          <a:xfrm>
            <a:off x="5077525" y="716250"/>
            <a:ext cx="4014600" cy="38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Используемое дисперсионное уравнение и уравнения для параметров, входящих в него: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C</a:t>
            </a:r>
            <a:r>
              <a:rPr lang="ru" sz="10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l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скорость продольной волны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C</a:t>
            </a:r>
            <a:r>
              <a:rPr lang="ru" sz="10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s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скорость поперечной волны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G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модуль сдвига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E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модуль Юнга</a:t>
            </a: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μ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коэф. Пуассона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ω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циклическая частота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C</a:t>
            </a:r>
            <a:r>
              <a:rPr lang="ru" sz="10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f</a:t>
            </a:r>
            <a:r>
              <a:rPr lang="ru" sz="15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скорость изгибной волны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ρ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плотность льда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h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толщина льда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ρ</a:t>
            </a:r>
            <a:r>
              <a:rPr lang="ru" sz="10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ц</a:t>
            </a: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плотность воды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D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прочность льда на изгиб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V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скорость звука в воде</a:t>
            </a:r>
            <a:endParaRPr lang="ru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g - 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ускорение свободного падения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4028850" y="4694100"/>
            <a:ext cx="53445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Inversion of pack ice elastic wave data to obtain ice physical properties, 1998, Peter J. Stein, etc.</a:t>
            </a:r>
            <a:endParaRPr sz="16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196" y="1463425"/>
            <a:ext cx="12763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 txBox="1"/>
          <p:nvPr/>
        </p:nvSpPr>
        <p:spPr>
          <a:xfrm>
            <a:off x="3071446" y="3807450"/>
            <a:ext cx="2351892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- функционал невязки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-125365" y="4400943"/>
            <a:ext cx="4154215" cy="10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M = {h, ρ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,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 D, </a:t>
            </a:r>
            <a:r>
              <a:rPr lang="ru" sz="17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μ</a:t>
            </a: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} - параметры ледового покрова</a:t>
            </a:r>
            <a:endParaRPr sz="15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82990D-2D3B-E241-8E44-5C3BD247C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46" y="3499808"/>
            <a:ext cx="29718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-7150" y="1"/>
            <a:ext cx="912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</a:rPr>
              <a:t>Использование дисперсии упругих волн для оценки характеристик волновода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9451" y="1159875"/>
            <a:ext cx="28520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n-lt"/>
              </a:rPr>
              <a:t>Параметры моделирования:</a:t>
            </a:r>
          </a:p>
          <a:p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Толщина льда = 0.4 м</a:t>
            </a:r>
          </a:p>
          <a:p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Подобранные параметры</a:t>
            </a:r>
            <a:r>
              <a:rPr lang="en-US" dirty="0">
                <a:latin typeface="+mn-lt"/>
              </a:rPr>
              <a:t>:</a:t>
            </a:r>
            <a:endParaRPr lang="ru-RU" dirty="0">
              <a:latin typeface="+mn-lt"/>
            </a:endParaRPr>
          </a:p>
          <a:p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Модуль Юнга = </a:t>
            </a:r>
          </a:p>
          <a:p>
            <a:r>
              <a:rPr lang="ru-RU" dirty="0">
                <a:latin typeface="+mn-lt"/>
              </a:rPr>
              <a:t>Модуль Пуассона = </a:t>
            </a:r>
          </a:p>
          <a:p>
            <a:r>
              <a:rPr lang="ru-RU" dirty="0">
                <a:latin typeface="+mn-lt"/>
              </a:rPr>
              <a:t>Плотность льда = </a:t>
            </a:r>
          </a:p>
          <a:p>
            <a:endParaRPr lang="ru-RU" dirty="0">
              <a:latin typeface="+mn-lt"/>
            </a:endParaRPr>
          </a:p>
          <a:p>
            <a:r>
              <a:rPr lang="ru-RU" dirty="0">
                <a:latin typeface="+mn-lt"/>
              </a:rPr>
              <a:t>Рассчитанная скорость продольных волн</a:t>
            </a:r>
            <a:r>
              <a:rPr lang="en-US" dirty="0">
                <a:latin typeface="+mn-lt"/>
              </a:rPr>
              <a:t>:</a:t>
            </a:r>
            <a:r>
              <a:rPr lang="ru-RU" dirty="0">
                <a:latin typeface="+mn-lt"/>
              </a:rPr>
              <a:t> </a:t>
            </a:r>
          </a:p>
          <a:p>
            <a:endParaRPr lang="ru-RU" dirty="0">
              <a:latin typeface="+mn-lt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966788"/>
            <a:ext cx="5324475" cy="3990975"/>
          </a:xfrm>
          <a:prstGeom prst="rect">
            <a:avLst/>
          </a:prstGeom>
          <a:noFill/>
        </p:spPr>
      </p:pic>
      <p:graphicFrame>
        <p:nvGraphicFramePr>
          <p:cNvPr id="6" name="Object 115"/>
          <p:cNvGraphicFramePr>
            <a:graphicFrameLocks noChangeAspect="1"/>
          </p:cNvGraphicFramePr>
          <p:nvPr/>
        </p:nvGraphicFramePr>
        <p:xfrm>
          <a:off x="3225612" y="3674626"/>
          <a:ext cx="812987" cy="306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Equation" r:id="rId5" imgW="431640" imgH="164880" progId="Equation.DSMT4">
                  <p:embed/>
                </p:oleObj>
              </mc:Choice>
              <mc:Fallback>
                <p:oleObj name="Equation" r:id="rId5" imgW="431640" imgH="1648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612" y="3674626"/>
                        <a:ext cx="812987" cy="3067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AutoShape 118"/>
          <p:cNvCxnSpPr>
            <a:cxnSpLocks noChangeShapeType="1"/>
          </p:cNvCxnSpPr>
          <p:nvPr/>
        </p:nvCxnSpPr>
        <p:spPr bwMode="auto">
          <a:xfrm flipH="1">
            <a:off x="2892238" y="3970244"/>
            <a:ext cx="511175" cy="133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" name="AutoShape 119"/>
          <p:cNvCxnSpPr>
            <a:cxnSpLocks noChangeShapeType="1"/>
          </p:cNvCxnSpPr>
          <p:nvPr/>
        </p:nvCxnSpPr>
        <p:spPr bwMode="auto">
          <a:xfrm>
            <a:off x="3443101" y="3970244"/>
            <a:ext cx="114300" cy="2381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384175" y="985838"/>
          <a:ext cx="776323" cy="360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r:id="rId7" imgW="406224" imgH="190417" progId="Equation.DSMT4">
                  <p:embed/>
                </p:oleObj>
              </mc:Choice>
              <mc:Fallback>
                <p:oleObj r:id="rId7" imgW="406224" imgH="190417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75" y="985838"/>
                        <a:ext cx="776323" cy="3605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4564063" y="4513263"/>
          <a:ext cx="67977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r:id="rId9" imgW="304536" imgH="152268" progId="Equation.DSMT4">
                  <p:embed/>
                </p:oleObj>
              </mc:Choice>
              <mc:Fallback>
                <p:oleObj r:id="rId9" imgW="304536" imgH="152268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4513263"/>
                        <a:ext cx="679775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1F4B55B8-FAE8-834B-8E1D-6AC8F87358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229382"/>
              </p:ext>
            </p:extLst>
          </p:nvPr>
        </p:nvGraphicFramePr>
        <p:xfrm>
          <a:off x="3778048" y="1195207"/>
          <a:ext cx="1395699" cy="54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11" imgW="698400" imgH="253800" progId="Equation.DSMT4">
                  <p:embed/>
                </p:oleObj>
              </mc:Choice>
              <mc:Fallback>
                <p:oleObj name="Equation" r:id="rId11" imgW="698400" imgH="253800" progId="Equation.DSMT4">
                  <p:embed/>
                  <p:pic>
                    <p:nvPicPr>
                      <p:cNvPr id="59" name="Объект 58">
                        <a:extLst>
                          <a:ext uri="{FF2B5EF4-FFF2-40B4-BE49-F238E27FC236}">
                            <a16:creationId xmlns:a16="http://schemas.microsoft.com/office/drawing/2014/main" id="{1E146901-1F6D-0D41-9219-949BD8DAC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048" y="1195207"/>
                        <a:ext cx="1395699" cy="54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-7150" y="1"/>
            <a:ext cx="9129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2400" dirty="0">
                <a:effectLst/>
                <a:latin typeface="Constantia" panose="02030602050306030303" pitchFamily="18" charset="0"/>
              </a:rPr>
              <a:t>Оценка скорости продольных волн по относительным временам распространений мод</a:t>
            </a:r>
            <a:r>
              <a:rPr lang="en-US" sz="2400" dirty="0">
                <a:effectLst/>
                <a:latin typeface="Constantia" panose="02030602050306030303" pitchFamily="18" charset="0"/>
              </a:rPr>
              <a:t>???</a:t>
            </a:r>
            <a:endParaRPr lang="ru-RU" sz="2400" dirty="0">
              <a:effectLst/>
              <a:latin typeface="Constantia" panose="02030602050306030303" pitchFamily="18" charset="0"/>
            </a:endParaRPr>
          </a:p>
        </p:txBody>
      </p:sp>
      <p:graphicFrame>
        <p:nvGraphicFramePr>
          <p:cNvPr id="389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944779"/>
              </p:ext>
            </p:extLst>
          </p:nvPr>
        </p:nvGraphicFramePr>
        <p:xfrm>
          <a:off x="353892" y="1297612"/>
          <a:ext cx="4013613" cy="1089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Equation" r:id="rId4" imgW="1777680" imgH="482400" progId="Equation.DSMT4">
                  <p:embed/>
                </p:oleObj>
              </mc:Choice>
              <mc:Fallback>
                <p:oleObj name="Equation" r:id="rId4" imgW="1777680" imgH="4824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892" y="1297612"/>
                        <a:ext cx="4013613" cy="1089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981831"/>
              </p:ext>
            </p:extLst>
          </p:nvPr>
        </p:nvGraphicFramePr>
        <p:xfrm>
          <a:off x="448268" y="2712111"/>
          <a:ext cx="2411891" cy="588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268" y="2712111"/>
                        <a:ext cx="2411891" cy="588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320336C-CE8B-324C-A9E4-4E6359D0F5A0}"/>
              </a:ext>
            </a:extLst>
          </p:cNvPr>
          <p:cNvSpPr txBox="1"/>
          <p:nvPr/>
        </p:nvSpPr>
        <p:spPr>
          <a:xfrm>
            <a:off x="4167189" y="2226401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R</a:t>
            </a:r>
            <a:r>
              <a:rPr lang="ru-RU" sz="1800" dirty="0">
                <a:latin typeface="+mn-lt"/>
              </a:rPr>
              <a:t> (расстояние от источника до приемника) </a:t>
            </a:r>
            <a:r>
              <a:rPr lang="ru-RU" sz="1800" b="0" i="0" u="none" strike="noStrike" dirty="0">
                <a:effectLst/>
                <a:latin typeface="+mn-lt"/>
              </a:rPr>
              <a:t>≈ 146м.</a:t>
            </a:r>
            <a:r>
              <a:rPr lang="ru-RU" sz="1800" dirty="0">
                <a:latin typeface="+mn-lt"/>
              </a:rPr>
              <a:t> </a:t>
            </a:r>
          </a:p>
          <a:p>
            <a:r>
              <a:rPr lang="el-GR" sz="1800" b="0" i="0" u="none" strike="noStrike" dirty="0">
                <a:effectLst/>
                <a:latin typeface="+mn-lt"/>
              </a:rPr>
              <a:t>Δ</a:t>
            </a:r>
            <a:r>
              <a:rPr lang="en-US" sz="1800" dirty="0">
                <a:latin typeface="+mn-lt"/>
              </a:rPr>
              <a:t>t (</a:t>
            </a:r>
            <a:r>
              <a:rPr lang="ru-RU" sz="1800" dirty="0">
                <a:latin typeface="+mn-lt"/>
              </a:rPr>
              <a:t>время задержки прихода волн) </a:t>
            </a:r>
            <a:r>
              <a:rPr lang="ru-RU" sz="1800" b="0" i="0" u="none" strike="noStrike" dirty="0">
                <a:effectLst/>
                <a:latin typeface="+mn-lt"/>
              </a:rPr>
              <a:t>≈</a:t>
            </a:r>
            <a:r>
              <a:rPr lang="en-US" sz="1800" b="0" i="0" u="none" strike="noStrike" dirty="0">
                <a:effectLst/>
                <a:latin typeface="+mn-lt"/>
              </a:rPr>
              <a:t> 0.42</a:t>
            </a:r>
            <a:r>
              <a:rPr lang="ru-RU" sz="1800" b="0" i="0" u="none" strike="noStrike" dirty="0">
                <a:effectLst/>
                <a:latin typeface="+mn-lt"/>
              </a:rPr>
              <a:t> </a:t>
            </a:r>
            <a:r>
              <a:rPr lang="en-US" sz="1800" b="0" i="0" u="none" strike="noStrike" dirty="0">
                <a:effectLst/>
                <a:latin typeface="+mn-lt"/>
              </a:rPr>
              <a:t>c</a:t>
            </a:r>
            <a:r>
              <a:rPr lang="ru-RU" sz="1800" b="0" i="0" u="none" strike="noStrike" dirty="0">
                <a:effectLst/>
                <a:latin typeface="+mn-lt"/>
              </a:rPr>
              <a:t>.</a:t>
            </a:r>
            <a:endParaRPr lang="en-US" sz="1800" b="0" i="0" u="none" strike="noStrike" dirty="0">
              <a:effectLst/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B33B31-2714-E446-8B19-4F85958A0366}"/>
                  </a:ext>
                </a:extLst>
              </p:cNvPr>
              <p:cNvSpPr txBox="1"/>
              <p:nvPr/>
            </p:nvSpPr>
            <p:spPr>
              <a:xfrm>
                <a:off x="448268" y="3625866"/>
                <a:ext cx="1636700" cy="472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latin typeface="Constantia" panose="02030602050306030303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800" baseline="-25000" dirty="0">
                          <a:latin typeface="Constantia" panose="02030602050306030303" pitchFamily="18" charset="0"/>
                        </a:rPr>
                        <m:t>l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≈2550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м</m:t>
                          </m:r>
                        </m:num>
                        <m:den>
                          <m:r>
                            <a:rPr lang="ru-RU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endParaRPr lang="ru-RU" sz="1800" i="1" dirty="0">
                  <a:latin typeface="Constantia" panose="02030602050306030303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B33B31-2714-E446-8B19-4F85958A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68" y="3625866"/>
                <a:ext cx="1636700" cy="472437"/>
              </a:xfrm>
              <a:prstGeom prst="rect">
                <a:avLst/>
              </a:prstGeom>
              <a:blipFill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268157" y="943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Constantia"/>
                <a:ea typeface="Constantia"/>
                <a:cs typeface="Constantia"/>
                <a:sym typeface="Constantia"/>
              </a:rPr>
              <a:t>Выводы</a:t>
            </a:r>
            <a:endParaRPr sz="2400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318958" y="638628"/>
            <a:ext cx="8520600" cy="438875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nstantia"/>
              <a:buChar char="●"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На основе обработки экспериментальных данных показана возможность регистрации векторным приемником </a:t>
            </a:r>
            <a:r>
              <a:rPr lang="ru-RU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соколеблющегося</a:t>
            </a: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типа основных мод изгибных колебаний ледовой пластины в низкочастотном диапазоне:</a:t>
            </a:r>
          </a:p>
          <a:p>
            <a:pPr lvl="0" indent="-349250">
              <a:lnSpc>
                <a:spcPct val="130000"/>
              </a:lnSpc>
              <a:buClr>
                <a:schemeClr val="dk1"/>
              </a:buClr>
              <a:buSzPts val="1900"/>
              <a:buNone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	- нулевая симметричная мода Лэмба (</a:t>
            </a: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</a:t>
            </a:r>
            <a:r>
              <a:rPr lang="en-US" baseline="-250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0</a:t>
            </a: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),</a:t>
            </a:r>
          </a:p>
          <a:p>
            <a:pPr marL="45720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	- поперечная горизонтально поляризованная мода (</a:t>
            </a: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SH</a:t>
            </a:r>
            <a:r>
              <a:rPr lang="en-US" baseline="-250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0</a:t>
            </a: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)</a:t>
            </a: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,</a:t>
            </a:r>
          </a:p>
          <a:p>
            <a:pPr marL="457200" lvl="0" indent="-3492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	- изгибная мода.</a:t>
            </a:r>
          </a:p>
          <a:p>
            <a:pPr lvl="0" indent="-349250">
              <a:lnSpc>
                <a:spcPct val="130000"/>
              </a:lnSpc>
              <a:buClr>
                <a:schemeClr val="dk1"/>
              </a:buClr>
              <a:buSzPts val="1900"/>
              <a:buFont typeface="Constantia"/>
              <a:buChar char="●"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Характеристики выделенных мод могут быть использованы для оценки параметров ледового слоя. Дисперсия изгибной моды и относительные времена распространений мод </a:t>
            </a: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</a:t>
            </a:r>
            <a:r>
              <a:rPr lang="en-US" baseline="-250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0  </a:t>
            </a: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и </a:t>
            </a: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SH</a:t>
            </a:r>
            <a:r>
              <a:rPr lang="en-US" baseline="-250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0 </a:t>
            </a: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дают близкие оценки скорости распространения продольных волн во льду.</a:t>
            </a:r>
          </a:p>
          <a:p>
            <a:pPr lvl="0" indent="-349250">
              <a:lnSpc>
                <a:spcPct val="130000"/>
              </a:lnSpc>
              <a:buClr>
                <a:schemeClr val="dk1"/>
              </a:buClr>
              <a:buSzPts val="1900"/>
              <a:buFont typeface="Constantia"/>
              <a:buChar char="●"/>
            </a:pPr>
            <a:r>
              <a:rPr lang="ru-RU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Следующим шагом проводимых исследований станет разработка пассивной схемы оценки параметров ледового слоя по данным с векторных приемников.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711750" y="1865099"/>
            <a:ext cx="3831675" cy="12495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>
                <a:latin typeface="Constantia"/>
                <a:ea typeface="Constantia"/>
                <a:cs typeface="Constantia"/>
                <a:sym typeface="Constantia"/>
              </a:rPr>
              <a:t>СПАСИБО ЗА ВНИМАНИЕ!</a:t>
            </a:r>
            <a:endParaRPr sz="3000" dirty="0"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" name="Рисунок 2" descr="IMG_179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99" y="161925"/>
            <a:ext cx="3586163" cy="4781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60900" y="181428"/>
            <a:ext cx="3904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Развитие дистанционного мониторинга ледового покрова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  <a:ea typeface="Constantia"/>
              <a:cs typeface="Constantia"/>
              <a:sym typeface="Constantia"/>
            </a:endParaRPr>
          </a:p>
        </p:txBody>
      </p:sp>
      <p:pic>
        <p:nvPicPr>
          <p:cNvPr id="6" name="Google Shape;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0235" y="224063"/>
            <a:ext cx="39318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3529" y="2642143"/>
            <a:ext cx="3893700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7;p2"/>
          <p:cNvSpPr txBox="1"/>
          <p:nvPr/>
        </p:nvSpPr>
        <p:spPr>
          <a:xfrm>
            <a:off x="345803" y="1698521"/>
            <a:ext cx="3249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Что нам может дать мониторинг льда:</a:t>
            </a:r>
            <a:endParaRPr sz="16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  <p:sp>
        <p:nvSpPr>
          <p:cNvPr id="9" name="Google Shape;68;p2"/>
          <p:cNvSpPr txBox="1"/>
          <p:nvPr/>
        </p:nvSpPr>
        <p:spPr>
          <a:xfrm>
            <a:off x="155303" y="2275421"/>
            <a:ext cx="3894396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Новые возможности планирования поиска и разработки месторождений углеводородов в северных широтах.</a:t>
            </a:r>
            <a:endParaRPr sz="14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lang="ru" sz="1400" b="0" i="0" u="none" strike="noStrike" cap="none" dirty="0">
                <a:solidFill>
                  <a:schemeClr val="dk1"/>
                </a:solidFill>
                <a:latin typeface="Constantia" panose="02030602050306030303" pitchFamily="18" charset="0"/>
                <a:ea typeface="Verdana"/>
                <a:cs typeface="Verdana"/>
                <a:sym typeface="Verdana"/>
              </a:rPr>
              <a:t>Наблюдение за толщиной и прочностью льда рек и озер, что может в перспективе спасти немало жизней, особенно в отдалённых регионах.</a:t>
            </a:r>
            <a:endParaRPr sz="1600" b="0" i="0" u="none" strike="noStrike" cap="none" dirty="0">
              <a:solidFill>
                <a:schemeClr val="dk1"/>
              </a:solidFill>
              <a:latin typeface="Constantia" panose="02030602050306030303" pitchFamily="18" charset="0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ED0B5-777C-3841-B21F-CA0F1BC0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ru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История</a:t>
            </a: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  <a:ea typeface="Constantia"/>
                <a:cs typeface="Constantia"/>
                <a:sym typeface="Constantia"/>
              </a:rPr>
              <a:t> проводимых исследований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6E5463-E0E5-E546-A3B2-910B827C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15" y="860974"/>
            <a:ext cx="5201503" cy="3362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75488-7C20-FE49-B56C-7F1F17CCA836}"/>
              </a:ext>
            </a:extLst>
          </p:cNvPr>
          <p:cNvSpPr txBox="1"/>
          <p:nvPr/>
        </p:nvSpPr>
        <p:spPr>
          <a:xfrm>
            <a:off x="311700" y="4282526"/>
            <a:ext cx="5201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Схема полевого эксперимента, в котором было задействовано 247 станций</a:t>
            </a:r>
          </a:p>
        </p:txBody>
      </p:sp>
    </p:spTree>
    <p:extLst>
      <p:ext uri="{BB962C8B-B14F-4D97-AF65-F5344CB8AC3E}">
        <p14:creationId xmlns:p14="http://schemas.microsoft.com/office/powerpoint/2010/main" val="405633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136800" y="28575"/>
            <a:ext cx="88323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</a:rPr>
              <a:t>Векторный приемник </a:t>
            </a:r>
            <a:r>
              <a:rPr lang="ru-RU" sz="2400" dirty="0" err="1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</a:rPr>
              <a:t>соколеблющегося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effectLst/>
                <a:latin typeface="Constantia" panose="02030602050306030303" pitchFamily="18" charset="0"/>
              </a:rPr>
              <a:t> типа 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9BCD44-D660-E94C-9742-86D944A2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041" y="771207"/>
            <a:ext cx="3410268" cy="3410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C24B0-1A57-9A46-A790-0EC8B95ACE96}"/>
              </a:ext>
            </a:extLst>
          </p:cNvPr>
          <p:cNvSpPr txBox="1"/>
          <p:nvPr/>
        </p:nvSpPr>
        <p:spPr>
          <a:xfrm>
            <a:off x="3750578" y="4313497"/>
            <a:ext cx="3762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Векторный приемник, вмороженный в лед.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4B1F4-3514-894D-9996-EA1502DF2E63}"/>
              </a:ext>
            </a:extLst>
          </p:cNvPr>
          <p:cNvSpPr txBox="1"/>
          <p:nvPr/>
        </p:nvSpPr>
        <p:spPr>
          <a:xfrm>
            <a:off x="503829" y="4217790"/>
            <a:ext cx="2980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Стандартное использование для гидроакустических измерений  – применение упругой подвески.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1487" y="1429658"/>
            <a:ext cx="16473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dirty="0">
                <a:latin typeface="Constantia" panose="02030602050306030303" pitchFamily="18" charset="0"/>
              </a:rPr>
              <a:t> Измерение трех ортогональных компонент колебательной скорости.</a:t>
            </a:r>
          </a:p>
          <a:p>
            <a:pPr>
              <a:buFontTx/>
              <a:buChar char="-"/>
            </a:pPr>
            <a:r>
              <a:rPr lang="ru-RU" dirty="0">
                <a:latin typeface="Constantia" panose="02030602050306030303" pitchFamily="18" charset="0"/>
              </a:rPr>
              <a:t> Более широкий диапазон частот по сравнению со стандартными сейсмометрами.</a:t>
            </a: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861" y="781049"/>
            <a:ext cx="3021814" cy="341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89928" y="406399"/>
            <a:ext cx="8520600" cy="624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Цель исследований:</a:t>
            </a:r>
            <a:endParaRPr lang="ru-RU" dirty="0">
              <a:solidFill>
                <a:schemeClr val="accent1">
                  <a:lumMod val="50000"/>
                </a:schemeClr>
              </a:solidFill>
              <a:effectLst/>
              <a:latin typeface="Constantia" panose="02030602050306030303" pitchFamily="18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FF2EC-2C41-8E44-AD78-31AEF51E5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0749" y="1283560"/>
            <a:ext cx="5393775" cy="3416400"/>
          </a:xfrm>
        </p:spPr>
        <p:txBody>
          <a:bodyPr>
            <a:normAutofit/>
          </a:bodyPr>
          <a:lstStyle/>
          <a:p>
            <a:r>
              <a:rPr lang="ru-RU" sz="2100" dirty="0">
                <a:solidFill>
                  <a:srgbClr val="000000"/>
                </a:solidFill>
                <a:latin typeface="Constantia" panose="02030602050306030303" pitchFamily="18" charset="0"/>
              </a:rPr>
              <a:t>Проведение натурных измерений в ледовых условиях и анализ </a:t>
            </a:r>
            <a:r>
              <a:rPr lang="ru-RU" sz="2100" b="0" i="0" u="none" strike="noStrike" dirty="0">
                <a:solidFill>
                  <a:srgbClr val="000000"/>
                </a:solidFill>
                <a:effectLst/>
                <a:latin typeface="Constantia" panose="02030602050306030303" pitchFamily="18" charset="0"/>
              </a:rPr>
              <a:t>возможностей применения векторных приемников для решения задач сейсмоакустического мониторинга параметров ледового покрова акватории.</a:t>
            </a:r>
            <a:endParaRPr lang="ru-RU" sz="2100" dirty="0">
              <a:latin typeface="Constantia" panose="02030602050306030303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9BCD44-D660-E94C-9742-86D944A2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99" y="1329348"/>
            <a:ext cx="2981325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58319" y="184275"/>
            <a:ext cx="86273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3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Натурные измерения на гидроакустическом полигоне МГУ</a:t>
            </a:r>
            <a:br>
              <a:rPr lang="ru" sz="23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</a:br>
            <a:r>
              <a:rPr lang="ru" sz="23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(февраль 2024 года)</a:t>
            </a:r>
            <a:endParaRPr sz="2300" dirty="0">
              <a:solidFill>
                <a:schemeClr val="accent1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25" y="2224150"/>
            <a:ext cx="357925" cy="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50" y="1486925"/>
            <a:ext cx="317475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6E7C8F-13A9-434A-9332-724D9A45F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8" y="1248964"/>
            <a:ext cx="5834744" cy="3281169"/>
          </a:xfrm>
          <a:prstGeom prst="rect">
            <a:avLst/>
          </a:prstGeom>
        </p:spPr>
      </p:pic>
      <p:pic>
        <p:nvPicPr>
          <p:cNvPr id="6" name="Рисунок 5" descr="WhatsApp Image 2024-02-21 at 13.41.01 (1)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360" y="1415142"/>
            <a:ext cx="2358799" cy="3145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0" y="117501"/>
            <a:ext cx="91440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Используемое в эксперименте оборудование 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F640FE-E83E-FA45-A300-31FB2BA9A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1" y="790740"/>
            <a:ext cx="2558360" cy="3411146"/>
          </a:xfrm>
          <a:prstGeom prst="rect">
            <a:avLst/>
          </a:prstGeom>
        </p:spPr>
      </p:pic>
      <p:pic>
        <p:nvPicPr>
          <p:cNvPr id="5" name="Рисунок 4" descr="WhatsApp Image 2024-02-21 at 13.41.0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126" y="812802"/>
            <a:ext cx="2559058" cy="3412076"/>
          </a:xfrm>
          <a:prstGeom prst="rect">
            <a:avLst/>
          </a:prstGeom>
        </p:spPr>
      </p:pic>
      <p:pic>
        <p:nvPicPr>
          <p:cNvPr id="7" name="Рисунок 6" descr="WhatsApp Image 2024-02-21 at 19.06.15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901" y="812800"/>
            <a:ext cx="2578553" cy="3438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68196" y="4368800"/>
            <a:ext cx="263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Измерение температурного профиля и глубины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521" y="4296886"/>
            <a:ext cx="2454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АЦП + аккумуляторы + портативный генератор для калибровки трактов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52777" y="4358528"/>
            <a:ext cx="2643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onstantia" panose="02030602050306030303" pitchFamily="18" charset="0"/>
              </a:rPr>
              <a:t>Автономный измерительный комплекс перед установкой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174363" y="114299"/>
            <a:ext cx="8317454" cy="907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Модовая структура акустического поля ледовой пластины на низких частотах</a:t>
            </a:r>
            <a:endParaRPr sz="2400" dirty="0">
              <a:solidFill>
                <a:schemeClr val="accent1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BBF336-5D88-224B-8A78-A9148177B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63" y="926374"/>
            <a:ext cx="6106661" cy="3104381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410134" y="3997019"/>
            <a:ext cx="855905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На низких частотах </a:t>
            </a:r>
            <a:r>
              <a:rPr lang="en-US" i="1" dirty="0">
                <a:latin typeface="Constantia" panose="02030602050306030303" pitchFamily="18" charset="0"/>
                <a:cs typeface="Times New Roman" pitchFamily="18" charset="0"/>
              </a:rPr>
              <a:t>f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, когда </a:t>
            </a:r>
            <a:r>
              <a:rPr lang="en-US" i="1" dirty="0">
                <a:latin typeface="Constantia" panose="02030602050306030303" pitchFamily="18" charset="0"/>
                <a:cs typeface="Times New Roman" pitchFamily="18" charset="0"/>
              </a:rPr>
              <a:t>f 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·</a:t>
            </a:r>
            <a:r>
              <a:rPr lang="en-US" i="1" dirty="0">
                <a:latin typeface="Constantia" panose="02030602050306030303" pitchFamily="18" charset="0"/>
                <a:cs typeface="Times New Roman" pitchFamily="18" charset="0"/>
              </a:rPr>
              <a:t>h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&lt;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 100 Гц ·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м, здесь </a:t>
            </a:r>
            <a:r>
              <a:rPr lang="en-US" i="1" dirty="0">
                <a:latin typeface="Constantia" panose="02030602050306030303" pitchFamily="18" charset="0"/>
                <a:cs typeface="Times New Roman" pitchFamily="18" charset="0"/>
              </a:rPr>
              <a:t>h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 – толщина льда, основной вклад в регистрируемый сигнал дают четыре моды [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1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]: нулевые симметричная и антисимметричная моды Лэмба (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QS</a:t>
            </a:r>
            <a:r>
              <a:rPr lang="en-US" baseline="-25000" dirty="0">
                <a:latin typeface="Constantia" panose="02030602050306030303" pitchFamily="18" charset="0"/>
                <a:cs typeface="Times New Roman" pitchFamily="18" charset="0"/>
              </a:rPr>
              <a:t>0</a:t>
            </a:r>
            <a:r>
              <a:rPr lang="ru-RU" baseline="-25000" dirty="0">
                <a:latin typeface="Constantia" panose="02030602050306030303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и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 QA</a:t>
            </a:r>
            <a:r>
              <a:rPr lang="en-US" baseline="-25000" dirty="0">
                <a:latin typeface="Constantia" panose="02030602050306030303" pitchFamily="18" charset="0"/>
                <a:cs typeface="Times New Roman" pitchFamily="18" charset="0"/>
              </a:rPr>
              <a:t>0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), горизонтально поляризованная мода (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SH</a:t>
            </a:r>
            <a:r>
              <a:rPr lang="en-US" baseline="-25000" dirty="0">
                <a:latin typeface="Constantia" panose="02030602050306030303" pitchFamily="18" charset="0"/>
                <a:cs typeface="Times New Roman" pitchFamily="18" charset="0"/>
              </a:rPr>
              <a:t>0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) и гравитационная изгибная мода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 (QS)</a:t>
            </a:r>
            <a:r>
              <a:rPr lang="ru-RU" dirty="0">
                <a:latin typeface="Constantia" panose="02030602050306030303" pitchFamily="18" charset="0"/>
                <a:cs typeface="Times New Roman" pitchFamily="18" charset="0"/>
              </a:rPr>
              <a:t>.</a:t>
            </a:r>
            <a:endParaRPr lang="en-US" dirty="0">
              <a:latin typeface="Constantia" panose="02030602050306030303" pitchFamily="18" charset="0"/>
              <a:cs typeface="Times New Roman" pitchFamily="18" charset="0"/>
            </a:endParaRPr>
          </a:p>
          <a:p>
            <a:endParaRPr lang="en-US" sz="500" dirty="0">
              <a:latin typeface="Constantia" panose="02030602050306030303" pitchFamily="18" charset="0"/>
              <a:cs typeface="Times New Roman" pitchFamily="18" charset="0"/>
            </a:endParaRPr>
          </a:p>
          <a:p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[1] </a:t>
            </a:r>
            <a:r>
              <a:rPr lang="en-US" dirty="0" err="1">
                <a:latin typeface="Constantia" panose="02030602050306030303" pitchFamily="18" charset="0"/>
                <a:cs typeface="Times New Roman" pitchFamily="18" charset="0"/>
              </a:rPr>
              <a:t>Serripierri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 A., et al. // The </a:t>
            </a:r>
            <a:r>
              <a:rPr lang="en-US" dirty="0" err="1">
                <a:latin typeface="Constantia" panose="02030602050306030303" pitchFamily="18" charset="0"/>
                <a:cs typeface="Times New Roman" pitchFamily="18" charset="0"/>
              </a:rPr>
              <a:t>Cryosphere</a:t>
            </a:r>
            <a:r>
              <a:rPr lang="en-US" dirty="0">
                <a:latin typeface="Constantia" panose="02030602050306030303" pitchFamily="18" charset="0"/>
                <a:cs typeface="Times New Roman" pitchFamily="18" charset="0"/>
              </a:rPr>
              <a:t>. 2022. V. 16. No. P. 2527.</a:t>
            </a:r>
            <a:endParaRPr lang="ru-RU" dirty="0">
              <a:latin typeface="Constantia" panose="02030602050306030303" pitchFamily="18" charset="0"/>
              <a:cs typeface="Times New Roman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18EF23-6E54-8C40-AE02-8AD8B6001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538" y="997747"/>
            <a:ext cx="283779" cy="2837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E9281C-AEDB-7945-8CD4-088500E2E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24" y="1021976"/>
            <a:ext cx="283779" cy="2837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284806" y="1044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700" dirty="0">
                <a:solidFill>
                  <a:schemeClr val="accent1">
                    <a:lumMod val="50000"/>
                  </a:schemeClr>
                </a:solidFill>
                <a:latin typeface="Constantia"/>
                <a:ea typeface="Constantia"/>
                <a:cs typeface="Constantia"/>
                <a:sym typeface="Constantia"/>
              </a:rPr>
              <a:t>Экспериментальные данные</a:t>
            </a:r>
            <a:endParaRPr sz="2700" dirty="0">
              <a:solidFill>
                <a:schemeClr val="accent1">
                  <a:lumMod val="50000"/>
                </a:schemeClr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6C8D6CF9-C758-234E-AA5A-635D4C52D5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1830" y="896017"/>
            <a:ext cx="4132200" cy="309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9DCEC5FC-3129-6C4C-AF43-98459CF98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0" y="896017"/>
            <a:ext cx="4128614" cy="30970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" name="Объект 51">
            <a:extLst>
              <a:ext uri="{FF2B5EF4-FFF2-40B4-BE49-F238E27FC236}">
                <a16:creationId xmlns:a16="http://schemas.microsoft.com/office/drawing/2014/main" id="{67F0BA6B-7BF9-044D-B724-5C0B17BB14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311577"/>
              </p:ext>
            </p:extLst>
          </p:nvPr>
        </p:nvGraphicFramePr>
        <p:xfrm>
          <a:off x="4507902" y="851753"/>
          <a:ext cx="626607" cy="29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r:id="rId6" imgW="406224" imgH="190417" progId="Equation.DSMT4">
                  <p:embed/>
                </p:oleObj>
              </mc:Choice>
              <mc:Fallback>
                <p:oleObj r:id="rId6" imgW="406224" imgH="190417" progId="Equation.DSMT4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902" y="851753"/>
                        <a:ext cx="626607" cy="291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Объект 53">
            <a:extLst>
              <a:ext uri="{FF2B5EF4-FFF2-40B4-BE49-F238E27FC236}">
                <a16:creationId xmlns:a16="http://schemas.microsoft.com/office/drawing/2014/main" id="{9B1BCFA6-9489-8D41-82A5-FC5110EE1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563845"/>
              </p:ext>
            </p:extLst>
          </p:nvPr>
        </p:nvGraphicFramePr>
        <p:xfrm>
          <a:off x="7955361" y="3637755"/>
          <a:ext cx="547177" cy="269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r:id="rId8" imgW="304536" imgH="152268" progId="Equation.DSMT4">
                  <p:embed/>
                </p:oleObj>
              </mc:Choice>
              <mc:Fallback>
                <p:oleObj r:id="rId8" imgW="304536" imgH="152268" progId="Equation.DSMT4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5361" y="3637755"/>
                        <a:ext cx="547177" cy="2691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Объект 54">
            <a:extLst>
              <a:ext uri="{FF2B5EF4-FFF2-40B4-BE49-F238E27FC236}">
                <a16:creationId xmlns:a16="http://schemas.microsoft.com/office/drawing/2014/main" id="{25BC1188-2FFE-0948-AB99-B8127FD5A5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342871"/>
              </p:ext>
            </p:extLst>
          </p:nvPr>
        </p:nvGraphicFramePr>
        <p:xfrm>
          <a:off x="3943981" y="3599722"/>
          <a:ext cx="403324" cy="322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" r:id="rId10" imgW="203024" imgH="164957" progId="Equation.DSMT4">
                  <p:embed/>
                </p:oleObj>
              </mc:Choice>
              <mc:Fallback>
                <p:oleObj r:id="rId10" imgW="203024" imgH="164957" progId="Equation.DSMT4">
                  <p:embed/>
                  <p:pic>
                    <p:nvPicPr>
                      <p:cNvPr id="0" name="Picture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981" y="3599722"/>
                        <a:ext cx="403324" cy="3220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ъект 55">
            <a:extLst>
              <a:ext uri="{FF2B5EF4-FFF2-40B4-BE49-F238E27FC236}">
                <a16:creationId xmlns:a16="http://schemas.microsoft.com/office/drawing/2014/main" id="{99A256C0-4ABC-1749-A6CE-775D96F27B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222010"/>
              </p:ext>
            </p:extLst>
          </p:nvPr>
        </p:nvGraphicFramePr>
        <p:xfrm>
          <a:off x="3391139" y="1107216"/>
          <a:ext cx="745749" cy="262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1" r:id="rId12" imgW="533169" imgH="190417" progId="Equation.DSMT4">
                  <p:embed/>
                </p:oleObj>
              </mc:Choice>
              <mc:Fallback>
                <p:oleObj r:id="rId12" imgW="533169" imgH="190417" progId="Equation.DSMT4">
                  <p:embed/>
                  <p:pic>
                    <p:nvPicPr>
                      <p:cNvPr id="0" name="Picture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139" y="1107216"/>
                        <a:ext cx="745749" cy="262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Объект 56">
            <a:extLst>
              <a:ext uri="{FF2B5EF4-FFF2-40B4-BE49-F238E27FC236}">
                <a16:creationId xmlns:a16="http://schemas.microsoft.com/office/drawing/2014/main" id="{F6917E27-E146-1341-BC98-A0AB408AC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033311"/>
              </p:ext>
            </p:extLst>
          </p:nvPr>
        </p:nvGraphicFramePr>
        <p:xfrm>
          <a:off x="3431479" y="2983196"/>
          <a:ext cx="745751" cy="26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r:id="rId14" imgW="533169" imgH="190417" progId="Equation.DSMT4">
                  <p:embed/>
                </p:oleObj>
              </mc:Choice>
              <mc:Fallback>
                <p:oleObj r:id="rId14" imgW="533169" imgH="190417" progId="Equation.DSMT4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1479" y="2983196"/>
                        <a:ext cx="745751" cy="2625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Объект 57">
            <a:extLst>
              <a:ext uri="{FF2B5EF4-FFF2-40B4-BE49-F238E27FC236}">
                <a16:creationId xmlns:a16="http://schemas.microsoft.com/office/drawing/2014/main" id="{DAC51B4E-E76A-4743-B54C-BEE0C4F43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4196"/>
              </p:ext>
            </p:extLst>
          </p:nvPr>
        </p:nvGraphicFramePr>
        <p:xfrm>
          <a:off x="3451649" y="2046256"/>
          <a:ext cx="745749" cy="280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r:id="rId16" imgW="533169" imgH="203112" progId="Equation.DSMT4">
                  <p:embed/>
                </p:oleObj>
              </mc:Choice>
              <mc:Fallback>
                <p:oleObj r:id="rId16" imgW="533169" imgH="203112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649" y="2046256"/>
                        <a:ext cx="745749" cy="280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>
            <a:extLst>
              <a:ext uri="{FF2B5EF4-FFF2-40B4-BE49-F238E27FC236}">
                <a16:creationId xmlns:a16="http://schemas.microsoft.com/office/drawing/2014/main" id="{1E146901-1F6D-0D41-9219-949BD8DAC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722700"/>
              </p:ext>
            </p:extLst>
          </p:nvPr>
        </p:nvGraphicFramePr>
        <p:xfrm>
          <a:off x="6797804" y="1100492"/>
          <a:ext cx="1395699" cy="547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Equation" r:id="rId18" imgW="698400" imgH="253800" progId="Equation.DSMT4">
                  <p:embed/>
                </p:oleObj>
              </mc:Choice>
              <mc:Fallback>
                <p:oleObj name="Equation" r:id="rId18" imgW="698400" imgH="253800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7804" y="1100492"/>
                        <a:ext cx="1395699" cy="547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54B2FC67-78FE-7944-AE41-358189B8A58D}"/>
              </a:ext>
            </a:extLst>
          </p:cNvPr>
          <p:cNvSpPr txBox="1"/>
          <p:nvPr/>
        </p:nvSpPr>
        <p:spPr>
          <a:xfrm>
            <a:off x="2211562" y="3831429"/>
            <a:ext cx="544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(а)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F71A2C-280B-234A-8E09-8E995E2CE3FF}"/>
              </a:ext>
            </a:extLst>
          </p:cNvPr>
          <p:cNvSpPr txBox="1"/>
          <p:nvPr/>
        </p:nvSpPr>
        <p:spPr>
          <a:xfrm>
            <a:off x="6731472" y="3831429"/>
            <a:ext cx="490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(б)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387CE108-55E7-0D46-98E3-01A070B76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71" y="4086163"/>
            <a:ext cx="813547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</a:rPr>
              <a:t>Пример временных реализаций сигналов с трех каналов</a:t>
            </a:r>
            <a:r>
              <a:rPr kumimoji="0" lang="ru-RU" altLang="ru-RU" sz="15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</a:rPr>
              <a:t> векторного приемника </a:t>
            </a:r>
            <a:r>
              <a:rPr kumimoji="0" lang="ru-RU" altLang="ru-RU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tantia" panose="02030602050306030303" pitchFamily="18" charset="0"/>
                <a:ea typeface="Times New Roman" panose="02020603050405020304" pitchFamily="18" charset="0"/>
              </a:rPr>
              <a:t>(а) от удара кувалдой по поверхности льда, а также сумма модулей спектрограмм этих сигналов (б).</a:t>
            </a:r>
            <a:endParaRPr kumimoji="0" lang="ru-RU" altLang="ru-RU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tantia" panose="02030602050306030303" pitchFamily="18" charset="0"/>
            </a:endParaRPr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81B094E9-BDDB-2E4C-80B0-37484876A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797" y="427276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185" name="Object 113"/>
          <p:cNvGraphicFramePr>
            <a:graphicFrameLocks noChangeAspect="1"/>
          </p:cNvGraphicFramePr>
          <p:nvPr/>
        </p:nvGraphicFramePr>
        <p:xfrm>
          <a:off x="5251450" y="2982913"/>
          <a:ext cx="3587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" name="Equation" r:id="rId20" imgW="241200" imgH="190440" progId="Equation.DSMT4">
                  <p:embed/>
                </p:oleObj>
              </mc:Choice>
              <mc:Fallback>
                <p:oleObj name="Equation" r:id="rId20" imgW="241200" imgH="190440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450" y="2982913"/>
                        <a:ext cx="358775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6" name="Object 114"/>
          <p:cNvGraphicFramePr>
            <a:graphicFrameLocks noChangeAspect="1"/>
          </p:cNvGraphicFramePr>
          <p:nvPr/>
        </p:nvGraphicFramePr>
        <p:xfrm>
          <a:off x="5492562" y="2782301"/>
          <a:ext cx="378461" cy="281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Equation" r:id="rId22" imgW="253800" imgH="190440" progId="Equation.DSMT4">
                  <p:embed/>
                </p:oleObj>
              </mc:Choice>
              <mc:Fallback>
                <p:oleObj name="Equation" r:id="rId22" imgW="253800" imgH="190440" progId="Equation.DSMT4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2562" y="2782301"/>
                        <a:ext cx="378461" cy="281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87" name="Object 115"/>
          <p:cNvGraphicFramePr>
            <a:graphicFrameLocks noChangeAspect="1"/>
          </p:cNvGraphicFramePr>
          <p:nvPr/>
        </p:nvGraphicFramePr>
        <p:xfrm>
          <a:off x="6749863" y="2918572"/>
          <a:ext cx="645750" cy="243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Equation" r:id="rId24" imgW="431640" imgH="164880" progId="Equation.DSMT4">
                  <p:embed/>
                </p:oleObj>
              </mc:Choice>
              <mc:Fallback>
                <p:oleObj name="Equation" r:id="rId24" imgW="431640" imgH="164880" progId="Equation.DSMT4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863" y="2918572"/>
                        <a:ext cx="645750" cy="2436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88" name="AutoShape 116"/>
          <p:cNvCxnSpPr>
            <a:cxnSpLocks noChangeShapeType="1"/>
          </p:cNvCxnSpPr>
          <p:nvPr/>
        </p:nvCxnSpPr>
        <p:spPr bwMode="auto">
          <a:xfrm>
            <a:off x="5665601" y="3047907"/>
            <a:ext cx="90487" cy="16986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189" name="AutoShape 117"/>
          <p:cNvCxnSpPr>
            <a:cxnSpLocks noChangeShapeType="1"/>
          </p:cNvCxnSpPr>
          <p:nvPr/>
        </p:nvCxnSpPr>
        <p:spPr bwMode="auto">
          <a:xfrm>
            <a:off x="5424301" y="3263807"/>
            <a:ext cx="134937" cy="1254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190" name="AutoShape 118"/>
          <p:cNvCxnSpPr>
            <a:cxnSpLocks noChangeShapeType="1"/>
          </p:cNvCxnSpPr>
          <p:nvPr/>
        </p:nvCxnSpPr>
        <p:spPr bwMode="auto">
          <a:xfrm flipH="1">
            <a:off x="6416488" y="3151094"/>
            <a:ext cx="511175" cy="133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3191" name="AutoShape 119"/>
          <p:cNvCxnSpPr>
            <a:cxnSpLocks noChangeShapeType="1"/>
          </p:cNvCxnSpPr>
          <p:nvPr/>
        </p:nvCxnSpPr>
        <p:spPr bwMode="auto">
          <a:xfrm>
            <a:off x="6967351" y="3151094"/>
            <a:ext cx="114300" cy="23812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631</Words>
  <Application>Microsoft Macintosh PowerPoint</Application>
  <PresentationFormat>Экран (16:9)</PresentationFormat>
  <Paragraphs>74</Paragraphs>
  <Slides>14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Times New Roman</vt:lpstr>
      <vt:lpstr>Cambria Math</vt:lpstr>
      <vt:lpstr>Arial</vt:lpstr>
      <vt:lpstr>Constantia</vt:lpstr>
      <vt:lpstr>Verdana</vt:lpstr>
      <vt:lpstr>Simple Light</vt:lpstr>
      <vt:lpstr>Equation.DSMT4</vt:lpstr>
      <vt:lpstr>Equation</vt:lpstr>
      <vt:lpstr>  Экспериментальное измерение векторно-фазовой структуры акустического поля вмороженным в лед векторным приемником </vt:lpstr>
      <vt:lpstr>Развитие дистанционного мониторинга ледового покрова</vt:lpstr>
      <vt:lpstr>История проводимых исследований</vt:lpstr>
      <vt:lpstr>Презентация PowerPoint</vt:lpstr>
      <vt:lpstr>Цель исследований:</vt:lpstr>
      <vt:lpstr>Натурные измерения на гидроакустическом полигоне МГУ (февраль 2024 года)</vt:lpstr>
      <vt:lpstr>Презентация PowerPoint</vt:lpstr>
      <vt:lpstr>Презентация PowerPoint</vt:lpstr>
      <vt:lpstr>Экспериментальные данные</vt:lpstr>
      <vt:lpstr>Дисперсионное уравнение изгибной моды</vt:lpstr>
      <vt:lpstr>Презентация PowerPoint</vt:lpstr>
      <vt:lpstr>Презентация PowerPoint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Экспериментальное измерение векторно-фазовой структуры акустического поля вмороженным в лед векторным приемником.  Экспериментальное измерение векторно-фазовой структуры акустического поля вмороженным в лед векторным приемником</dc:title>
  <dc:creator>User</dc:creator>
  <cp:lastModifiedBy>Microsoft Office User</cp:lastModifiedBy>
  <cp:revision>18</cp:revision>
  <dcterms:modified xsi:type="dcterms:W3CDTF">2024-04-12T15:01:00Z</dcterms:modified>
</cp:coreProperties>
</file>